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1" r:id="rId3"/>
    <p:sldId id="262" r:id="rId4"/>
    <p:sldId id="263" r:id="rId5"/>
    <p:sldId id="264" r:id="rId6"/>
    <p:sldId id="265" r:id="rId7"/>
    <p:sldId id="270" r:id="rId8"/>
    <p:sldId id="271" r:id="rId9"/>
    <p:sldId id="272" r:id="rId10"/>
    <p:sldId id="273" r:id="rId11"/>
    <p:sldId id="274" r:id="rId12"/>
    <p:sldId id="267" r:id="rId13"/>
    <p:sldId id="268" r:id="rId14"/>
    <p:sldId id="269" r:id="rId15"/>
    <p:sldId id="266" r:id="rId1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505510C-4B46-4FEF-AFC8-9BD6EBBF0201}" type="datetimeFigureOut">
              <a:rPr lang="en-US" smtClean="0"/>
              <a:t>11/17/2015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2C595EE-3E17-403F-B929-CF50FB936668}" type="slidenum">
              <a:rPr lang="en-US" smtClean="0"/>
              <a:t>‹#›</a:t>
            </a:fld>
            <a:endParaRPr lang="en-US"/>
          </a:p>
        </p:txBody>
      </p:sp>
    </p:spTree>
    <p:extLst>
      <p:ext uri="{BB962C8B-B14F-4D97-AF65-F5344CB8AC3E}">
        <p14:creationId xmlns:p14="http://schemas.microsoft.com/office/powerpoint/2010/main" val="5770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B15858A-0742-4D37-8F91-CFA59F95B2A0}" type="datetimeFigureOut">
              <a:rPr lang="en-US" smtClean="0"/>
              <a:t>11/17/2015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5063A5F-6A32-4451-AED4-8611944ADC63}" type="slidenum">
              <a:rPr lang="en-US" smtClean="0"/>
              <a:t>‹#›</a:t>
            </a:fld>
            <a:endParaRPr lang="en-US"/>
          </a:p>
        </p:txBody>
      </p:sp>
    </p:spTree>
    <p:extLst>
      <p:ext uri="{BB962C8B-B14F-4D97-AF65-F5344CB8AC3E}">
        <p14:creationId xmlns:p14="http://schemas.microsoft.com/office/powerpoint/2010/main" val="32925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BC764C-3EAD-4D06-84BB-6EBBF324E3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2104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5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8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055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8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5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40891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6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105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E7B05-7E61-4C34-A757-0093FF30E2B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9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E7B05-7E61-4C34-A757-0093FF30E2B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51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36555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E7B05-7E61-4C34-A757-0093FF30E2B5}" type="datetimeFigureOut">
              <a:rPr lang="en-US" smtClean="0"/>
              <a:t>11/17/2015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382843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latin typeface="Century Gothic" panose="020B0502020202020204" pitchFamily="34" charset="0"/>
              </a:rPr>
              <a:t>Ethanol Production</a:t>
            </a:r>
            <a:endParaRPr lang="en-US" b="1" dirty="0">
              <a:latin typeface="Century Gothic" panose="020B0502020202020204" pitchFamily="34" charset="0"/>
            </a:endParaRPr>
          </a:p>
        </p:txBody>
      </p:sp>
      <p:sp>
        <p:nvSpPr>
          <p:cNvPr id="3" name="Subtitle 2"/>
          <p:cNvSpPr>
            <a:spLocks noGrp="1"/>
          </p:cNvSpPr>
          <p:nvPr>
            <p:ph type="subTitle" idx="1"/>
          </p:nvPr>
        </p:nvSpPr>
        <p:spPr>
          <a:xfrm>
            <a:off x="1524000" y="6296890"/>
            <a:ext cx="9144000" cy="561109"/>
          </a:xfrm>
        </p:spPr>
        <p:txBody>
          <a:bodyPr/>
          <a:lstStyle/>
          <a:p>
            <a:r>
              <a:rPr lang="en-US" dirty="0" smtClean="0">
                <a:latin typeface="Century Gothic" panose="020B0502020202020204" pitchFamily="34" charset="0"/>
              </a:rPr>
              <a:t>Unit 2, Lesson 3</a:t>
            </a:r>
            <a:endParaRPr lang="en-US" dirty="0">
              <a:latin typeface="Century Gothic" panose="020B0502020202020204" pitchFamily="34" charset="0"/>
            </a:endParaRPr>
          </a:p>
        </p:txBody>
      </p:sp>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starch wet mill</a:t>
            </a:r>
            <a:endParaRPr lang="en-US" dirty="0"/>
          </a:p>
        </p:txBody>
      </p:sp>
      <p:sp>
        <p:nvSpPr>
          <p:cNvPr id="3" name="Content Placeholder 2"/>
          <p:cNvSpPr>
            <a:spLocks noGrp="1"/>
          </p:cNvSpPr>
          <p:nvPr>
            <p:ph idx="1"/>
          </p:nvPr>
        </p:nvSpPr>
        <p:spPr>
          <a:xfrm>
            <a:off x="519176" y="2581316"/>
            <a:ext cx="10270743" cy="3624412"/>
          </a:xfrm>
        </p:spPr>
        <p:txBody>
          <a:bodyPr>
            <a:normAutofit/>
          </a:bodyPr>
          <a:lstStyle/>
          <a:p>
            <a:pPr lvl="2"/>
            <a:r>
              <a:rPr lang="en-US" sz="2000" dirty="0" smtClean="0"/>
              <a:t>Starch </a:t>
            </a:r>
            <a:r>
              <a:rPr lang="en-US" sz="2000" dirty="0"/>
              <a:t>and gluten are separated using a centrifuge to make the denser starch fall to the bottom of the mix. The starch continues in the process towards becoming ethanol. Gluten is used as another ingredient in animal feeds.</a:t>
            </a:r>
          </a:p>
          <a:p>
            <a:pPr lvl="2"/>
            <a:r>
              <a:rPr lang="en-US" sz="2000" dirty="0" smtClean="0"/>
              <a:t>Water </a:t>
            </a:r>
            <a:r>
              <a:rPr lang="en-US" sz="2000" dirty="0"/>
              <a:t>and enzymes are added that </a:t>
            </a:r>
            <a:r>
              <a:rPr lang="en-US" sz="2000" dirty="0" smtClean="0"/>
              <a:t>ferment </a:t>
            </a:r>
            <a:r>
              <a:rPr lang="en-US" sz="2000" dirty="0"/>
              <a:t>the starches into ethanol and other </a:t>
            </a:r>
            <a:r>
              <a:rPr lang="en-US" sz="2000" dirty="0" smtClean="0"/>
              <a:t>alcohols. </a:t>
            </a:r>
            <a:r>
              <a:rPr lang="en-US" sz="2000" dirty="0"/>
              <a:t>Some of the unused starch is removed to be turned into </a:t>
            </a:r>
            <a:r>
              <a:rPr lang="en-US" sz="2000" b="1" dirty="0"/>
              <a:t>high fructose corn syrup</a:t>
            </a:r>
            <a:r>
              <a:rPr lang="en-US" sz="2000" dirty="0"/>
              <a:t>, a common inexpensive sweetener.</a:t>
            </a:r>
          </a:p>
          <a:p>
            <a:pPr lvl="2"/>
            <a:r>
              <a:rPr lang="en-US" sz="2000" dirty="0"/>
              <a:t>During fermentation, the CO2 gas that has collected in the fermentation chamber </a:t>
            </a:r>
            <a:r>
              <a:rPr lang="en-US" sz="2000" dirty="0" smtClean="0"/>
              <a:t>is removed </a:t>
            </a:r>
            <a:r>
              <a:rPr lang="en-US" sz="2000" dirty="0"/>
              <a:t>and sold to soda companies for carbonation.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056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noChangeAspect="1"/>
          </p:cNvPicPr>
          <p:nvPr>
            <p:ph idx="1"/>
          </p:nvPr>
        </p:nvPicPr>
        <p:blipFill>
          <a:blip r:embed="rId3"/>
          <a:stretch>
            <a:fillRect/>
          </a:stretch>
        </p:blipFill>
        <p:spPr>
          <a:xfrm>
            <a:off x="1060878" y="1229238"/>
            <a:ext cx="9143826" cy="5222388"/>
          </a:xfrm>
          <a:prstGeom prst="rect">
            <a:avLst/>
          </a:prstGeom>
        </p:spPr>
      </p:pic>
      <p:sp>
        <p:nvSpPr>
          <p:cNvPr id="6" name="Title 5"/>
          <p:cNvSpPr>
            <a:spLocks noGrp="1"/>
          </p:cNvSpPr>
          <p:nvPr>
            <p:ph type="title"/>
          </p:nvPr>
        </p:nvSpPr>
        <p:spPr>
          <a:xfrm>
            <a:off x="942111" y="642342"/>
            <a:ext cx="9601196" cy="586895"/>
          </a:xfrm>
        </p:spPr>
        <p:txBody>
          <a:bodyPr>
            <a:normAutofit fontScale="90000"/>
          </a:bodyPr>
          <a:lstStyle/>
          <a:p>
            <a:r>
              <a:rPr lang="en-US" dirty="0" smtClean="0"/>
              <a:t>Wet-mill process</a:t>
            </a:r>
            <a:endParaRPr lang="en-US" dirty="0"/>
          </a:p>
        </p:txBody>
      </p:sp>
    </p:spTree>
    <p:extLst>
      <p:ext uri="{BB962C8B-B14F-4D97-AF65-F5344CB8AC3E}">
        <p14:creationId xmlns:p14="http://schemas.microsoft.com/office/powerpoint/2010/main" val="163118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cellulose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idx="1"/>
          </p:nvPr>
        </p:nvSpPr>
        <p:spPr>
          <a:xfrm>
            <a:off x="722520" y="2556932"/>
            <a:ext cx="10404515" cy="3318936"/>
          </a:xfrm>
        </p:spPr>
        <p:txBody>
          <a:bodyPr>
            <a:normAutofit/>
          </a:bodyPr>
          <a:lstStyle/>
          <a:p>
            <a:pPr lvl="2"/>
            <a:r>
              <a:rPr lang="en-US" sz="2000" dirty="0"/>
              <a:t>Made from </a:t>
            </a:r>
            <a:r>
              <a:rPr lang="en-US" sz="2000" i="1" dirty="0"/>
              <a:t>cellulosic </a:t>
            </a:r>
            <a:r>
              <a:rPr lang="en-US" sz="2000" dirty="0"/>
              <a:t>biomass materials that are composed of </a:t>
            </a:r>
            <a:r>
              <a:rPr lang="en-US" sz="2000" i="1" dirty="0"/>
              <a:t>cellulose</a:t>
            </a:r>
            <a:r>
              <a:rPr lang="en-US" sz="2000" dirty="0"/>
              <a:t>, hemi</a:t>
            </a:r>
            <a:r>
              <a:rPr lang="en-US" sz="2000" i="1" dirty="0"/>
              <a:t>cellulose</a:t>
            </a:r>
            <a:r>
              <a:rPr lang="en-US" sz="2000" dirty="0"/>
              <a:t>, and lignin.</a:t>
            </a:r>
          </a:p>
          <a:p>
            <a:pPr lvl="3"/>
            <a:r>
              <a:rPr lang="en-US" sz="1800" dirty="0"/>
              <a:t>Plant wastes- corn </a:t>
            </a:r>
            <a:r>
              <a:rPr lang="en-US" sz="1800" dirty="0" err="1"/>
              <a:t>stover</a:t>
            </a:r>
            <a:r>
              <a:rPr lang="en-US" sz="1800" dirty="0"/>
              <a:t>, cereal straws, sugarcane and bagasse</a:t>
            </a:r>
          </a:p>
          <a:p>
            <a:pPr lvl="3"/>
            <a:r>
              <a:rPr lang="en-US" sz="1800" dirty="0"/>
              <a:t>Plant wastes from industrial processes- sawdust, paper pulp</a:t>
            </a:r>
          </a:p>
          <a:p>
            <a:pPr lvl="3"/>
            <a:r>
              <a:rPr lang="en-US" sz="1800" dirty="0"/>
              <a:t>Energy crops- switch grass.</a:t>
            </a:r>
          </a:p>
          <a:p>
            <a:pPr lvl="2"/>
            <a:r>
              <a:rPr lang="en-US" sz="2000" dirty="0" smtClean="0"/>
              <a:t>Extracts fermentable sugars from the feedstock, locked in complex carbohydrates called polysaccharides.</a:t>
            </a:r>
            <a:endParaRPr lang="en-US" sz="2000" dirty="0"/>
          </a:p>
        </p:txBody>
      </p:sp>
    </p:spTree>
    <p:extLst>
      <p:ext uri="{BB962C8B-B14F-4D97-AF65-F5344CB8AC3E}">
        <p14:creationId xmlns:p14="http://schemas.microsoft.com/office/powerpoint/2010/main" val="193603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cellulose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idx="1"/>
          </p:nvPr>
        </p:nvSpPr>
        <p:spPr>
          <a:xfrm>
            <a:off x="414051" y="2645067"/>
            <a:ext cx="10393495" cy="3318936"/>
          </a:xfrm>
        </p:spPr>
        <p:txBody>
          <a:bodyPr>
            <a:normAutofit/>
          </a:bodyPr>
          <a:lstStyle/>
          <a:p>
            <a:pPr lvl="2"/>
            <a:r>
              <a:rPr lang="en-US" sz="2400" dirty="0" smtClean="0"/>
              <a:t>Separating </a:t>
            </a:r>
            <a:r>
              <a:rPr lang="en-US" sz="2400" dirty="0"/>
              <a:t>complex structures is essential to the efficient and economic production of </a:t>
            </a:r>
            <a:r>
              <a:rPr lang="en-US" sz="2400" i="1" dirty="0"/>
              <a:t>cellulosic ethanol</a:t>
            </a:r>
            <a:r>
              <a:rPr lang="en-US" sz="2400" dirty="0"/>
              <a:t>.</a:t>
            </a:r>
          </a:p>
          <a:p>
            <a:pPr lvl="2"/>
            <a:r>
              <a:rPr lang="en-US" sz="2400" dirty="0"/>
              <a:t>There are two major processes in </a:t>
            </a:r>
            <a:r>
              <a:rPr lang="en-US" sz="2400" i="1" dirty="0"/>
              <a:t>cellulosic ethanol </a:t>
            </a:r>
            <a:r>
              <a:rPr lang="en-US" sz="2400" dirty="0"/>
              <a:t>production</a:t>
            </a:r>
          </a:p>
          <a:p>
            <a:pPr lvl="3"/>
            <a:r>
              <a:rPr lang="en-US" sz="1800" dirty="0"/>
              <a:t>Acid hydrolysis- this is the break-down of complex carbohydrates to simple sugars.</a:t>
            </a:r>
          </a:p>
          <a:p>
            <a:pPr lvl="3"/>
            <a:r>
              <a:rPr lang="en-US" sz="1800" dirty="0"/>
              <a:t>Enzymatic hydrolysis- this process utilizes pre-treatment process to reduce the size of the material to make it accessible for hydrolysis. </a:t>
            </a:r>
          </a:p>
        </p:txBody>
      </p:sp>
    </p:spTree>
    <p:extLst>
      <p:ext uri="{BB962C8B-B14F-4D97-AF65-F5344CB8AC3E}">
        <p14:creationId xmlns:p14="http://schemas.microsoft.com/office/powerpoint/2010/main" val="182107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020" y="387222"/>
            <a:ext cx="9601196" cy="1303867"/>
          </a:xfrm>
        </p:spPr>
        <p:txBody>
          <a:bodyPr/>
          <a:lstStyle/>
          <a:p>
            <a:r>
              <a:rPr lang="en-US" dirty="0" smtClean="0"/>
              <a:t>Fermentation process - corn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www.didionmilling.com/wp-content/uploads/2011/01/Ethanol-Process-Flow-Revised-2011.08.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404" y="1446747"/>
            <a:ext cx="6950305" cy="52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04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020" y="387222"/>
            <a:ext cx="9601196" cy="1303867"/>
          </a:xfrm>
        </p:spPr>
        <p:txBody>
          <a:bodyPr/>
          <a:lstStyle/>
          <a:p>
            <a:r>
              <a:rPr lang="en-US" dirty="0" smtClean="0"/>
              <a:t>Fermentation process - cellulose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1350020" y="1523189"/>
            <a:ext cx="9699898" cy="5245130"/>
          </a:xfrm>
          <a:prstGeom prst="rect">
            <a:avLst/>
          </a:prstGeom>
        </p:spPr>
      </p:pic>
    </p:spTree>
    <p:extLst>
      <p:ext uri="{BB962C8B-B14F-4D97-AF65-F5344CB8AC3E}">
        <p14:creationId xmlns:p14="http://schemas.microsoft.com/office/powerpoint/2010/main" val="308524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Fermentation Process</a:t>
            </a:r>
            <a:endParaRPr lang="en-US" dirty="0"/>
          </a:p>
        </p:txBody>
      </p:sp>
      <p:sp>
        <p:nvSpPr>
          <p:cNvPr id="6" name="Content Placeholder 5"/>
          <p:cNvSpPr>
            <a:spLocks noGrp="1"/>
          </p:cNvSpPr>
          <p:nvPr>
            <p:ph idx="1"/>
          </p:nvPr>
        </p:nvSpPr>
        <p:spPr>
          <a:xfrm>
            <a:off x="967743" y="4291026"/>
            <a:ext cx="2872737" cy="653628"/>
          </a:xfrm>
        </p:spPr>
        <p:txBody>
          <a:bodyPr numCol="1">
            <a:normAutofit/>
          </a:bodyPr>
          <a:lstStyle/>
          <a:p>
            <a:pPr marL="457200" lvl="1" indent="0">
              <a:buNone/>
            </a:pPr>
            <a:r>
              <a:rPr lang="en-US" sz="3200" dirty="0" smtClean="0">
                <a:solidFill>
                  <a:schemeClr val="accent5">
                    <a:lumMod val="50000"/>
                  </a:schemeClr>
                </a:solidFill>
              </a:rPr>
              <a:t>Raw Material</a:t>
            </a:r>
            <a:endParaRPr lang="en-US" sz="3200" dirty="0">
              <a:solidFill>
                <a:schemeClr val="accent5">
                  <a:lumMod val="50000"/>
                </a:schemeClr>
              </a:solidFill>
            </a:endParaRPr>
          </a:p>
        </p:txBody>
      </p:sp>
      <p:sp>
        <p:nvSpPr>
          <p:cNvPr id="5" name="Content Placeholder 5"/>
          <p:cNvSpPr txBox="1">
            <a:spLocks/>
          </p:cNvSpPr>
          <p:nvPr/>
        </p:nvSpPr>
        <p:spPr>
          <a:xfrm>
            <a:off x="4785364" y="4288018"/>
            <a:ext cx="1234438"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b="1" dirty="0" smtClean="0">
                <a:solidFill>
                  <a:srgbClr val="92D050"/>
                </a:solidFill>
              </a:rPr>
              <a:t>=</a:t>
            </a:r>
            <a:endParaRPr lang="en-US" sz="3200" b="1" dirty="0">
              <a:solidFill>
                <a:srgbClr val="92D050"/>
              </a:solidFill>
            </a:endParaRPr>
          </a:p>
        </p:txBody>
      </p:sp>
      <p:sp>
        <p:nvSpPr>
          <p:cNvPr id="8" name="Content Placeholder 5"/>
          <p:cNvSpPr txBox="1">
            <a:spLocks/>
          </p:cNvSpPr>
          <p:nvPr/>
        </p:nvSpPr>
        <p:spPr>
          <a:xfrm>
            <a:off x="5476242" y="4288018"/>
            <a:ext cx="2321558"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dirty="0" smtClean="0">
                <a:solidFill>
                  <a:srgbClr val="FF0000"/>
                </a:solidFill>
              </a:rPr>
              <a:t>Ethanol</a:t>
            </a:r>
            <a:endParaRPr lang="en-US" sz="3200" dirty="0">
              <a:solidFill>
                <a:srgbClr val="FF0000"/>
              </a:solidFill>
            </a:endParaRPr>
          </a:p>
        </p:txBody>
      </p:sp>
      <p:sp>
        <p:nvSpPr>
          <p:cNvPr id="9" name="Content Placeholder 5"/>
          <p:cNvSpPr txBox="1">
            <a:spLocks/>
          </p:cNvSpPr>
          <p:nvPr/>
        </p:nvSpPr>
        <p:spPr>
          <a:xfrm>
            <a:off x="3178811" y="4288018"/>
            <a:ext cx="1323338"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b="1" dirty="0" smtClean="0">
                <a:solidFill>
                  <a:srgbClr val="92D050"/>
                </a:solidFill>
              </a:rPr>
              <a:t>+</a:t>
            </a:r>
            <a:endParaRPr lang="en-US" sz="3200" b="1" dirty="0">
              <a:solidFill>
                <a:srgbClr val="92D050"/>
              </a:solidFill>
            </a:endParaRPr>
          </a:p>
        </p:txBody>
      </p:sp>
      <p:sp>
        <p:nvSpPr>
          <p:cNvPr id="10" name="Content Placeholder 5"/>
          <p:cNvSpPr txBox="1">
            <a:spLocks/>
          </p:cNvSpPr>
          <p:nvPr/>
        </p:nvSpPr>
        <p:spPr>
          <a:xfrm>
            <a:off x="3629658" y="4288018"/>
            <a:ext cx="2077720"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dirty="0" smtClean="0">
                <a:solidFill>
                  <a:schemeClr val="accent5">
                    <a:lumMod val="50000"/>
                  </a:schemeClr>
                </a:solidFill>
              </a:rPr>
              <a:t>Yeast</a:t>
            </a:r>
            <a:endParaRPr lang="en-US" sz="3200" dirty="0">
              <a:solidFill>
                <a:schemeClr val="accent5">
                  <a:lumMod val="50000"/>
                </a:schemeClr>
              </a:solidFill>
            </a:endParaRPr>
          </a:p>
        </p:txBody>
      </p:sp>
      <p:sp>
        <p:nvSpPr>
          <p:cNvPr id="11" name="Content Placeholder 5"/>
          <p:cNvSpPr txBox="1">
            <a:spLocks/>
          </p:cNvSpPr>
          <p:nvPr/>
        </p:nvSpPr>
        <p:spPr>
          <a:xfrm>
            <a:off x="7713982" y="4288018"/>
            <a:ext cx="3439159"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dirty="0" smtClean="0">
                <a:solidFill>
                  <a:srgbClr val="00B0F0"/>
                </a:solidFill>
              </a:rPr>
              <a:t>Carbon dioxide</a:t>
            </a:r>
            <a:endParaRPr lang="en-US" sz="3200" dirty="0">
              <a:solidFill>
                <a:srgbClr val="00B0F0"/>
              </a:solidFill>
            </a:endParaRPr>
          </a:p>
        </p:txBody>
      </p:sp>
      <p:sp>
        <p:nvSpPr>
          <p:cNvPr id="12" name="Content Placeholder 5"/>
          <p:cNvSpPr txBox="1">
            <a:spLocks/>
          </p:cNvSpPr>
          <p:nvPr/>
        </p:nvSpPr>
        <p:spPr>
          <a:xfrm>
            <a:off x="7065013" y="4288018"/>
            <a:ext cx="1323338"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b="1" dirty="0" smtClean="0">
                <a:solidFill>
                  <a:srgbClr val="92D050"/>
                </a:solidFill>
              </a:rPr>
              <a:t>+</a:t>
            </a:r>
            <a:endParaRPr lang="en-US" sz="3200" b="1" dirty="0">
              <a:solidFill>
                <a:srgbClr val="92D050"/>
              </a:solidFill>
            </a:endParaRPr>
          </a:p>
        </p:txBody>
      </p:sp>
    </p:spTree>
    <p:extLst>
      <p:ext uri="{BB962C8B-B14F-4D97-AF65-F5344CB8AC3E}">
        <p14:creationId xmlns:p14="http://schemas.microsoft.com/office/powerpoint/2010/main" val="181832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Fermentation Process</a:t>
            </a:r>
            <a:endParaRPr lang="en-US" dirty="0"/>
          </a:p>
        </p:txBody>
      </p:sp>
      <p:sp>
        <p:nvSpPr>
          <p:cNvPr id="6" name="Content Placeholder 5"/>
          <p:cNvSpPr>
            <a:spLocks noGrp="1"/>
          </p:cNvSpPr>
          <p:nvPr>
            <p:ph idx="1"/>
          </p:nvPr>
        </p:nvSpPr>
        <p:spPr>
          <a:xfrm>
            <a:off x="1991580" y="4291026"/>
            <a:ext cx="2872737" cy="653628"/>
          </a:xfrm>
        </p:spPr>
        <p:txBody>
          <a:bodyPr numCol="1">
            <a:normAutofit/>
          </a:bodyPr>
          <a:lstStyle/>
          <a:p>
            <a:pPr marL="457200" lvl="1" indent="0">
              <a:buNone/>
            </a:pPr>
            <a:r>
              <a:rPr lang="en-US" sz="3200" dirty="0">
                <a:solidFill>
                  <a:schemeClr val="accent5">
                    <a:lumMod val="50000"/>
                  </a:schemeClr>
                </a:solidFill>
              </a:rPr>
              <a:t>C</a:t>
            </a:r>
            <a:r>
              <a:rPr lang="en-US" sz="3200" baseline="-25000" dirty="0">
                <a:solidFill>
                  <a:schemeClr val="accent5">
                    <a:lumMod val="50000"/>
                  </a:schemeClr>
                </a:solidFill>
              </a:rPr>
              <a:t>6</a:t>
            </a:r>
            <a:r>
              <a:rPr lang="en-US" sz="3200" dirty="0">
                <a:solidFill>
                  <a:schemeClr val="accent5">
                    <a:lumMod val="50000"/>
                  </a:schemeClr>
                </a:solidFill>
              </a:rPr>
              <a:t>H</a:t>
            </a:r>
            <a:r>
              <a:rPr lang="en-US" sz="3200" baseline="-25000" dirty="0">
                <a:solidFill>
                  <a:schemeClr val="accent5">
                    <a:lumMod val="50000"/>
                  </a:schemeClr>
                </a:solidFill>
              </a:rPr>
              <a:t>12</a:t>
            </a:r>
            <a:r>
              <a:rPr lang="en-US" sz="3200" dirty="0">
                <a:solidFill>
                  <a:schemeClr val="accent5">
                    <a:lumMod val="50000"/>
                  </a:schemeClr>
                </a:solidFill>
              </a:rPr>
              <a:t>O</a:t>
            </a:r>
            <a:r>
              <a:rPr lang="en-US" sz="3200" baseline="-25000" dirty="0">
                <a:solidFill>
                  <a:schemeClr val="accent5">
                    <a:lumMod val="50000"/>
                  </a:schemeClr>
                </a:solidFill>
              </a:rPr>
              <a:t>6</a:t>
            </a:r>
            <a:endParaRPr lang="en-US" sz="3200" dirty="0">
              <a:solidFill>
                <a:schemeClr val="accent5">
                  <a:lumMod val="50000"/>
                </a:schemeClr>
              </a:solidFill>
            </a:endParaRPr>
          </a:p>
        </p:txBody>
      </p:sp>
      <p:sp>
        <p:nvSpPr>
          <p:cNvPr id="5" name="Content Placeholder 5"/>
          <p:cNvSpPr txBox="1">
            <a:spLocks/>
          </p:cNvSpPr>
          <p:nvPr/>
        </p:nvSpPr>
        <p:spPr>
          <a:xfrm>
            <a:off x="4082001" y="4288018"/>
            <a:ext cx="1234438"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b="1" dirty="0" smtClean="0">
                <a:solidFill>
                  <a:srgbClr val="92D050"/>
                </a:solidFill>
              </a:rPr>
              <a:t>=</a:t>
            </a:r>
            <a:endParaRPr lang="en-US" sz="3200" b="1" dirty="0">
              <a:solidFill>
                <a:srgbClr val="92D050"/>
              </a:solidFill>
            </a:endParaRPr>
          </a:p>
        </p:txBody>
      </p:sp>
      <p:sp>
        <p:nvSpPr>
          <p:cNvPr id="8" name="Content Placeholder 5"/>
          <p:cNvSpPr txBox="1">
            <a:spLocks/>
          </p:cNvSpPr>
          <p:nvPr/>
        </p:nvSpPr>
        <p:spPr>
          <a:xfrm>
            <a:off x="5269447" y="4288018"/>
            <a:ext cx="2912109" cy="653628"/>
          </a:xfrm>
          <a:prstGeom prst="rect">
            <a:avLst/>
          </a:prstGeom>
        </p:spPr>
        <p:txBody>
          <a:bodyPr vert="horz" lIns="91440" tIns="45720" rIns="91440" bIns="45720" numCol="1"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sz="32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CH</a:t>
            </a:r>
            <a:r>
              <a:rPr lang="en-US" sz="3200" baseline="-25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3</a:t>
            </a:r>
            <a:r>
              <a:rPr lang="en-US" sz="32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CH</a:t>
            </a:r>
            <a:r>
              <a:rPr lang="en-US" sz="3200" baseline="-25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2</a:t>
            </a:r>
            <a:r>
              <a:rPr lang="en-US" sz="32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OH</a:t>
            </a:r>
            <a:endParaRPr lang="en-US" sz="3200" dirty="0">
              <a:solidFill>
                <a:srgbClr val="FF0000"/>
              </a:solidFill>
              <a:latin typeface="Garamond" panose="02020404030301010803" pitchFamily="18" charset="0"/>
            </a:endParaRPr>
          </a:p>
        </p:txBody>
      </p:sp>
      <p:sp>
        <p:nvSpPr>
          <p:cNvPr id="11" name="Content Placeholder 5"/>
          <p:cNvSpPr txBox="1">
            <a:spLocks/>
          </p:cNvSpPr>
          <p:nvPr/>
        </p:nvSpPr>
        <p:spPr>
          <a:xfrm>
            <a:off x="8862836" y="4288018"/>
            <a:ext cx="2180295"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sz="3200" dirty="0">
                <a:solidFill>
                  <a:srgbClr val="00B0F0"/>
                </a:solidFill>
              </a:rPr>
              <a:t>CO</a:t>
            </a:r>
            <a:r>
              <a:rPr lang="en-US" sz="3200" baseline="-25000" dirty="0">
                <a:solidFill>
                  <a:srgbClr val="00B0F0"/>
                </a:solidFill>
              </a:rPr>
              <a:t>2</a:t>
            </a:r>
            <a:endParaRPr lang="en-US" sz="3200" dirty="0">
              <a:solidFill>
                <a:srgbClr val="00B0F0"/>
              </a:solidFill>
            </a:endParaRPr>
          </a:p>
        </p:txBody>
      </p:sp>
      <p:sp>
        <p:nvSpPr>
          <p:cNvPr id="12" name="Content Placeholder 5"/>
          <p:cNvSpPr txBox="1">
            <a:spLocks/>
          </p:cNvSpPr>
          <p:nvPr/>
        </p:nvSpPr>
        <p:spPr>
          <a:xfrm>
            <a:off x="7788736" y="4288018"/>
            <a:ext cx="1323338"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Font typeface="Arial"/>
              <a:buNone/>
            </a:pPr>
            <a:r>
              <a:rPr lang="en-US" sz="3200" b="1" dirty="0" smtClean="0">
                <a:solidFill>
                  <a:srgbClr val="92D050"/>
                </a:solidFill>
              </a:rPr>
              <a:t>+</a:t>
            </a:r>
            <a:endParaRPr lang="en-US" sz="3200" b="1" dirty="0">
              <a:solidFill>
                <a:srgbClr val="92D050"/>
              </a:solidFill>
            </a:endParaRPr>
          </a:p>
        </p:txBody>
      </p:sp>
      <p:sp>
        <p:nvSpPr>
          <p:cNvPr id="13" name="Content Placeholder 5"/>
          <p:cNvSpPr txBox="1">
            <a:spLocks/>
          </p:cNvSpPr>
          <p:nvPr/>
        </p:nvSpPr>
        <p:spPr>
          <a:xfrm>
            <a:off x="4968197" y="4288018"/>
            <a:ext cx="1154799" cy="653628"/>
          </a:xfrm>
          <a:prstGeom prst="rect">
            <a:avLst/>
          </a:prstGeom>
        </p:spPr>
        <p:txBody>
          <a:bodyPr vert="horz" lIns="91440" tIns="45720" rIns="91440" bIns="45720" numCol="1"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sz="3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a:t>
            </a:r>
            <a:endParaRPr lang="en-US" sz="3200" dirty="0">
              <a:solidFill>
                <a:srgbClr val="FF0000"/>
              </a:solidFill>
              <a:latin typeface="Garamond" panose="02020404030301010803" pitchFamily="18" charset="0"/>
            </a:endParaRPr>
          </a:p>
        </p:txBody>
      </p:sp>
      <p:sp>
        <p:nvSpPr>
          <p:cNvPr id="14" name="Content Placeholder 5"/>
          <p:cNvSpPr txBox="1">
            <a:spLocks/>
          </p:cNvSpPr>
          <p:nvPr/>
        </p:nvSpPr>
        <p:spPr>
          <a:xfrm>
            <a:off x="8522758" y="4288018"/>
            <a:ext cx="1178632" cy="65362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sz="3200" dirty="0" smtClean="0">
                <a:solidFill>
                  <a:srgbClr val="00B0F0"/>
                </a:solidFill>
              </a:rPr>
              <a:t>2</a:t>
            </a:r>
            <a:endParaRPr lang="en-US" sz="3200" dirty="0">
              <a:solidFill>
                <a:srgbClr val="00B0F0"/>
              </a:solidFill>
            </a:endParaRPr>
          </a:p>
        </p:txBody>
      </p:sp>
    </p:spTree>
    <p:extLst>
      <p:ext uri="{BB962C8B-B14F-4D97-AF65-F5344CB8AC3E}">
        <p14:creationId xmlns:p14="http://schemas.microsoft.com/office/powerpoint/2010/main" val="3685517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a:t>
            </a:r>
            <a:endParaRPr lang="en-US" dirty="0"/>
          </a:p>
        </p:txBody>
      </p:sp>
      <p:sp>
        <p:nvSpPr>
          <p:cNvPr id="3" name="Content Placeholder 2"/>
          <p:cNvSpPr>
            <a:spLocks noGrp="1"/>
          </p:cNvSpPr>
          <p:nvPr>
            <p:ph idx="1"/>
          </p:nvPr>
        </p:nvSpPr>
        <p:spPr/>
        <p:txBody>
          <a:bodyPr/>
          <a:lstStyle/>
          <a:p>
            <a:pPr lvl="0"/>
            <a:r>
              <a:rPr lang="en-US" dirty="0"/>
              <a:t>Typically ethanol is derived from grains such as corn and wheat in which starch is readily available and easily broken down into sugars.</a:t>
            </a:r>
          </a:p>
          <a:p>
            <a:pPr lvl="0"/>
            <a:r>
              <a:rPr lang="en-US" i="1" dirty="0"/>
              <a:t>Cellulosic Ethanol</a:t>
            </a:r>
            <a:r>
              <a:rPr lang="en-US" dirty="0"/>
              <a:t>- ethanol that is exactly the same as grain-based ethanol, but it is made from agricultural residues (wood, corn </a:t>
            </a:r>
            <a:r>
              <a:rPr lang="en-US" dirty="0" err="1"/>
              <a:t>stover</a:t>
            </a:r>
            <a:r>
              <a:rPr lang="en-US" dirty="0"/>
              <a:t>, grasses, etc</a:t>
            </a:r>
            <a:r>
              <a:rPr lang="en-US" dirty="0" smtClean="0"/>
              <a:t>.)</a:t>
            </a:r>
          </a:p>
          <a:p>
            <a:pPr lvl="1"/>
            <a:r>
              <a:rPr lang="en-US" dirty="0" smtClean="0"/>
              <a:t>The plant matter has to go through additional processing to breakdown into starches and sugars</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242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starch dry mill</a:t>
            </a:r>
            <a:endParaRPr lang="en-US" dirty="0"/>
          </a:p>
        </p:txBody>
      </p:sp>
      <p:sp>
        <p:nvSpPr>
          <p:cNvPr id="3" name="Content Placeholder 2"/>
          <p:cNvSpPr>
            <a:spLocks noGrp="1"/>
          </p:cNvSpPr>
          <p:nvPr>
            <p:ph idx="1"/>
          </p:nvPr>
        </p:nvSpPr>
        <p:spPr>
          <a:xfrm>
            <a:off x="706120" y="2435012"/>
            <a:ext cx="8376919" cy="4301068"/>
          </a:xfrm>
        </p:spPr>
        <p:txBody>
          <a:bodyPr>
            <a:normAutofit/>
          </a:bodyPr>
          <a:lstStyle/>
          <a:p>
            <a:pPr lvl="1"/>
            <a:r>
              <a:rPr lang="en-US" sz="2400" i="1" dirty="0" smtClean="0"/>
              <a:t>Starch </a:t>
            </a:r>
            <a:r>
              <a:rPr lang="en-US" sz="2400" dirty="0"/>
              <a:t>must first be broken down into simple sugars before </a:t>
            </a:r>
            <a:r>
              <a:rPr lang="en-US" sz="2400" i="1" dirty="0"/>
              <a:t>fermentation </a:t>
            </a:r>
            <a:r>
              <a:rPr lang="en-US" sz="2400" dirty="0"/>
              <a:t>can even occur.</a:t>
            </a:r>
          </a:p>
          <a:p>
            <a:pPr lvl="3"/>
            <a:r>
              <a:rPr lang="en-US" b="1" dirty="0"/>
              <a:t>Milling:</a:t>
            </a:r>
            <a:r>
              <a:rPr lang="en-US" dirty="0"/>
              <a:t> Corn, barley or wheat is cleaned and then passed through hammer mills to break the exterior hull and grind it into fine powder.</a:t>
            </a:r>
          </a:p>
          <a:p>
            <a:pPr lvl="3"/>
            <a:r>
              <a:rPr lang="en-US" b="1" dirty="0"/>
              <a:t>Liquefaction:</a:t>
            </a:r>
            <a:r>
              <a:rPr lang="en-US" dirty="0"/>
              <a:t> The meal will then be mixed with water and an enzyme called </a:t>
            </a:r>
            <a:r>
              <a:rPr lang="en-US" dirty="0" err="1"/>
              <a:t>alphaamylase</a:t>
            </a:r>
            <a:r>
              <a:rPr lang="en-US" dirty="0"/>
              <a:t> as a catalyst.</a:t>
            </a:r>
          </a:p>
          <a:p>
            <a:pPr lvl="4"/>
            <a:r>
              <a:rPr lang="en-US" dirty="0"/>
              <a:t>The meal will pass through cookers where the starch is liquefied. </a:t>
            </a:r>
          </a:p>
          <a:p>
            <a:pPr lvl="4"/>
            <a:r>
              <a:rPr lang="en-US" dirty="0"/>
              <a:t>A pH of 7 is maintained by adding sulfuric acid or sodium hydroxide. </a:t>
            </a:r>
          </a:p>
          <a:p>
            <a:pPr lvl="4"/>
            <a:r>
              <a:rPr lang="en-US" dirty="0"/>
              <a:t>Heat is applied to enable liquefaction. </a:t>
            </a:r>
          </a:p>
          <a:p>
            <a:pPr lvl="4"/>
            <a:r>
              <a:rPr lang="en-US" dirty="0"/>
              <a:t>Cookers with a high temperature stage 120-150 degrees Celsius and lower holding period of </a:t>
            </a:r>
            <a:r>
              <a:rPr lang="en-US" dirty="0" smtClean="0"/>
              <a:t>95 degrees C </a:t>
            </a:r>
            <a:r>
              <a:rPr lang="en-US" dirty="0"/>
              <a:t>will be used. </a:t>
            </a:r>
          </a:p>
          <a:p>
            <a:pPr lvl="4"/>
            <a:r>
              <a:rPr lang="en-US" dirty="0"/>
              <a:t>The higher temperature reduces the bacteria in the mash.</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9083039" y="4476645"/>
            <a:ext cx="2819839" cy="2114879"/>
          </a:xfrm>
          <a:prstGeom prst="rect">
            <a:avLst/>
          </a:prstGeom>
        </p:spPr>
      </p:pic>
    </p:spTree>
    <p:extLst>
      <p:ext uri="{BB962C8B-B14F-4D97-AF65-F5344CB8AC3E}">
        <p14:creationId xmlns:p14="http://schemas.microsoft.com/office/powerpoint/2010/main" val="124769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a:t>
            </a:r>
            <a:r>
              <a:rPr lang="en-US" dirty="0"/>
              <a:t>starch dry mill</a:t>
            </a:r>
          </a:p>
        </p:txBody>
      </p:sp>
      <p:sp>
        <p:nvSpPr>
          <p:cNvPr id="3" name="Content Placeholder 2"/>
          <p:cNvSpPr>
            <a:spLocks noGrp="1"/>
          </p:cNvSpPr>
          <p:nvPr>
            <p:ph idx="1"/>
          </p:nvPr>
        </p:nvSpPr>
        <p:spPr>
          <a:xfrm>
            <a:off x="519176" y="2581316"/>
            <a:ext cx="10270743" cy="3624412"/>
          </a:xfrm>
        </p:spPr>
        <p:txBody>
          <a:bodyPr>
            <a:normAutofit fontScale="85000" lnSpcReduction="20000"/>
          </a:bodyPr>
          <a:lstStyle/>
          <a:p>
            <a:pPr lvl="2"/>
            <a:r>
              <a:rPr lang="en-US" sz="2400" b="1" dirty="0" err="1"/>
              <a:t>Saccharification</a:t>
            </a:r>
            <a:r>
              <a:rPr lang="en-US" sz="2400" dirty="0"/>
              <a:t>: </a:t>
            </a:r>
            <a:r>
              <a:rPr lang="en-US" sz="2400" dirty="0" smtClean="0"/>
              <a:t>Mash </a:t>
            </a:r>
            <a:r>
              <a:rPr lang="en-US" sz="2400" dirty="0"/>
              <a:t>from the cookers </a:t>
            </a:r>
            <a:r>
              <a:rPr lang="en-US" sz="2400" dirty="0" smtClean="0"/>
              <a:t>is cooled </a:t>
            </a:r>
          </a:p>
          <a:p>
            <a:pPr lvl="2"/>
            <a:r>
              <a:rPr lang="en-US" sz="2400" dirty="0" smtClean="0"/>
              <a:t>Enzyme </a:t>
            </a:r>
            <a:r>
              <a:rPr lang="en-US" sz="2400" dirty="0" err="1"/>
              <a:t>glucoamylase</a:t>
            </a:r>
            <a:r>
              <a:rPr lang="en-US" sz="2400" dirty="0"/>
              <a:t> </a:t>
            </a:r>
            <a:r>
              <a:rPr lang="en-US" sz="2400" dirty="0" smtClean="0"/>
              <a:t>is </a:t>
            </a:r>
            <a:r>
              <a:rPr lang="en-US" sz="2400" dirty="0"/>
              <a:t>added to convert starch molecules to fermentable </a:t>
            </a:r>
            <a:r>
              <a:rPr lang="en-US" sz="2400" dirty="0" smtClean="0"/>
              <a:t>sugars</a:t>
            </a:r>
            <a:endParaRPr lang="en-US" sz="2400" dirty="0"/>
          </a:p>
          <a:p>
            <a:pPr lvl="2"/>
            <a:r>
              <a:rPr lang="en-US" sz="2400" b="1" dirty="0"/>
              <a:t>Fermentation:</a:t>
            </a:r>
            <a:r>
              <a:rPr lang="en-US" sz="2400" dirty="0"/>
              <a:t> Yeast </a:t>
            </a:r>
            <a:r>
              <a:rPr lang="en-US" sz="2400" dirty="0" smtClean="0"/>
              <a:t>is </a:t>
            </a:r>
            <a:r>
              <a:rPr lang="en-US" sz="2400" dirty="0"/>
              <a:t>added to the mash to ferment the sugars to ethanol and carbon dioxide. </a:t>
            </a:r>
            <a:endParaRPr lang="en-US" sz="2400" dirty="0" smtClean="0"/>
          </a:p>
          <a:p>
            <a:pPr lvl="2"/>
            <a:r>
              <a:rPr lang="en-US" sz="2400" dirty="0" smtClean="0"/>
              <a:t>Mash </a:t>
            </a:r>
            <a:r>
              <a:rPr lang="en-US" sz="2400" dirty="0"/>
              <a:t>will flow through several </a:t>
            </a:r>
            <a:r>
              <a:rPr lang="en-US" sz="2400" dirty="0" smtClean="0"/>
              <a:t>fermenters</a:t>
            </a:r>
          </a:p>
          <a:p>
            <a:pPr lvl="2"/>
            <a:r>
              <a:rPr lang="en-US" sz="2400" dirty="0" smtClean="0"/>
              <a:t>In </a:t>
            </a:r>
            <a:r>
              <a:rPr lang="en-US" sz="2400" dirty="0"/>
              <a:t>a batch fermentation </a:t>
            </a:r>
            <a:r>
              <a:rPr lang="en-US" sz="2400" dirty="0" smtClean="0"/>
              <a:t>the process takes about </a:t>
            </a:r>
            <a:r>
              <a:rPr lang="en-US" sz="2400" dirty="0"/>
              <a:t>48 hours.</a:t>
            </a:r>
          </a:p>
          <a:p>
            <a:pPr lvl="2"/>
            <a:r>
              <a:rPr lang="en-US" sz="2400" b="1" dirty="0"/>
              <a:t>Distillation:</a:t>
            </a:r>
            <a:r>
              <a:rPr lang="en-US" sz="2400" dirty="0"/>
              <a:t> </a:t>
            </a:r>
            <a:r>
              <a:rPr lang="en-US" sz="2400" dirty="0" smtClean="0"/>
              <a:t>Fermented </a:t>
            </a:r>
            <a:r>
              <a:rPr lang="en-US" sz="2400" dirty="0"/>
              <a:t>mash will then be pumped </a:t>
            </a:r>
            <a:r>
              <a:rPr lang="en-US" sz="2400" dirty="0" smtClean="0"/>
              <a:t>through </a:t>
            </a:r>
            <a:r>
              <a:rPr lang="en-US" sz="2400" dirty="0"/>
              <a:t>multicolumn distillation system where the 10% alcohol will be removed from the solids and water. </a:t>
            </a:r>
            <a:endParaRPr lang="en-US" sz="2400" dirty="0" smtClean="0"/>
          </a:p>
          <a:p>
            <a:pPr lvl="2"/>
            <a:r>
              <a:rPr lang="en-US" sz="2400" dirty="0" smtClean="0"/>
              <a:t>Alcohol leaves </a:t>
            </a:r>
            <a:r>
              <a:rPr lang="en-US" sz="2400" dirty="0"/>
              <a:t>the </a:t>
            </a:r>
            <a:r>
              <a:rPr lang="en-US" sz="2400" dirty="0" smtClean="0"/>
              <a:t>final </a:t>
            </a:r>
            <a:r>
              <a:rPr lang="en-US" sz="2400" dirty="0"/>
              <a:t>column at about 96% </a:t>
            </a:r>
            <a:r>
              <a:rPr lang="en-US" sz="2400" dirty="0" smtClean="0"/>
              <a:t>strength</a:t>
            </a:r>
          </a:p>
          <a:p>
            <a:pPr lvl="2"/>
            <a:r>
              <a:rPr lang="en-US" sz="2400" dirty="0" smtClean="0"/>
              <a:t>Residue </a:t>
            </a:r>
            <a:r>
              <a:rPr lang="en-US" sz="2400" dirty="0"/>
              <a:t>mash, called stillage, </a:t>
            </a:r>
            <a:r>
              <a:rPr lang="en-US" sz="2400" dirty="0" smtClean="0"/>
              <a:t>is </a:t>
            </a:r>
            <a:r>
              <a:rPr lang="en-US" sz="2400" dirty="0"/>
              <a:t>transferred </a:t>
            </a:r>
            <a:r>
              <a:rPr lang="en-US" sz="2400" dirty="0" smtClean="0"/>
              <a:t>to the </a:t>
            </a:r>
            <a:r>
              <a:rPr lang="en-US" sz="2400" dirty="0"/>
              <a:t>coproduct processing area.</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8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a:t>
            </a:r>
            <a:r>
              <a:rPr lang="en-US" dirty="0"/>
              <a:t>starch dry mill</a:t>
            </a:r>
          </a:p>
        </p:txBody>
      </p:sp>
      <p:sp>
        <p:nvSpPr>
          <p:cNvPr id="3" name="Content Placeholder 2"/>
          <p:cNvSpPr>
            <a:spLocks noGrp="1"/>
          </p:cNvSpPr>
          <p:nvPr>
            <p:ph idx="1"/>
          </p:nvPr>
        </p:nvSpPr>
        <p:spPr>
          <a:xfrm>
            <a:off x="519176" y="2581316"/>
            <a:ext cx="10270743" cy="3624412"/>
          </a:xfrm>
        </p:spPr>
        <p:txBody>
          <a:bodyPr>
            <a:normAutofit/>
          </a:bodyPr>
          <a:lstStyle/>
          <a:p>
            <a:pPr lvl="2"/>
            <a:r>
              <a:rPr lang="en-US" sz="2000" b="1" dirty="0"/>
              <a:t>Dehydration:</a:t>
            </a:r>
            <a:r>
              <a:rPr lang="en-US" sz="2000" dirty="0"/>
              <a:t> </a:t>
            </a:r>
            <a:r>
              <a:rPr lang="en-US" sz="2000" dirty="0" smtClean="0"/>
              <a:t>Remaining water is removed from the alcohol in a dehydration system.</a:t>
            </a:r>
          </a:p>
          <a:p>
            <a:pPr lvl="2"/>
            <a:r>
              <a:rPr lang="en-US" sz="2000" dirty="0" smtClean="0"/>
              <a:t>Often </a:t>
            </a:r>
            <a:r>
              <a:rPr lang="en-US" sz="2000" dirty="0"/>
              <a:t>a molecular sieve </a:t>
            </a:r>
            <a:r>
              <a:rPr lang="en-US" sz="2000" dirty="0" smtClean="0"/>
              <a:t>is used to remove the last bit </a:t>
            </a:r>
            <a:r>
              <a:rPr lang="en-US" sz="2000" dirty="0"/>
              <a:t>of </a:t>
            </a:r>
            <a:r>
              <a:rPr lang="en-US" sz="2000" dirty="0" smtClean="0"/>
              <a:t>water.</a:t>
            </a:r>
            <a:endParaRPr lang="en-US" sz="2000" dirty="0"/>
          </a:p>
          <a:p>
            <a:pPr lvl="2"/>
            <a:r>
              <a:rPr lang="en-US" sz="2000" b="1" dirty="0"/>
              <a:t>Denaturing:</a:t>
            </a:r>
            <a:r>
              <a:rPr lang="en-US" sz="2000" dirty="0"/>
              <a:t> Ethanol that will be used for fuel is then denatured with a small amount (5%) of some product like gasoline, to make it unfit for human consumption.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7568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idx="1"/>
          </p:nvPr>
        </p:nvPicPr>
        <p:blipFill>
          <a:blip r:embed="rId3"/>
          <a:stretch>
            <a:fillRect/>
          </a:stretch>
        </p:blipFill>
        <p:spPr>
          <a:xfrm>
            <a:off x="1780032" y="266814"/>
            <a:ext cx="8302752" cy="6419257"/>
          </a:xfrm>
          <a:prstGeom prst="rect">
            <a:avLst/>
          </a:prstGeom>
        </p:spPr>
      </p:pic>
    </p:spTree>
    <p:extLst>
      <p:ext uri="{BB962C8B-B14F-4D97-AF65-F5344CB8AC3E}">
        <p14:creationId xmlns:p14="http://schemas.microsoft.com/office/powerpoint/2010/main" val="291533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process – starch wet mill</a:t>
            </a:r>
            <a:endParaRPr lang="en-US" dirty="0"/>
          </a:p>
        </p:txBody>
      </p:sp>
      <p:sp>
        <p:nvSpPr>
          <p:cNvPr id="3" name="Content Placeholder 2"/>
          <p:cNvSpPr>
            <a:spLocks noGrp="1"/>
          </p:cNvSpPr>
          <p:nvPr>
            <p:ph idx="1"/>
          </p:nvPr>
        </p:nvSpPr>
        <p:spPr>
          <a:xfrm>
            <a:off x="519176" y="2581316"/>
            <a:ext cx="10270743" cy="3624412"/>
          </a:xfrm>
        </p:spPr>
        <p:txBody>
          <a:bodyPr>
            <a:normAutofit/>
          </a:bodyPr>
          <a:lstStyle/>
          <a:p>
            <a:pPr lvl="2"/>
            <a:r>
              <a:rPr lang="en-US" sz="2000" dirty="0"/>
              <a:t>Cleaned and inspected corn is steeped (soaked) for up to two days, which begins to break down the bonds holding the starch and proteins together.</a:t>
            </a:r>
          </a:p>
          <a:p>
            <a:pPr lvl="2"/>
            <a:r>
              <a:rPr lang="en-US" sz="2000" dirty="0" smtClean="0"/>
              <a:t>Corn </a:t>
            </a:r>
            <a:r>
              <a:rPr lang="en-US" sz="2000" dirty="0"/>
              <a:t>is </a:t>
            </a:r>
            <a:r>
              <a:rPr lang="en-US" sz="2000" dirty="0" smtClean="0"/>
              <a:t>coarsely </a:t>
            </a:r>
            <a:r>
              <a:rPr lang="en-US" sz="2000" dirty="0"/>
              <a:t>ground </a:t>
            </a:r>
            <a:r>
              <a:rPr lang="en-US" sz="2000" dirty="0" smtClean="0"/>
              <a:t>to </a:t>
            </a:r>
            <a:r>
              <a:rPr lang="en-US" sz="2000" dirty="0"/>
              <a:t>remove the </a:t>
            </a:r>
            <a:r>
              <a:rPr lang="en-US" sz="2000" b="1" dirty="0" smtClean="0"/>
              <a:t>germ</a:t>
            </a:r>
            <a:r>
              <a:rPr lang="en-US" sz="2000" dirty="0" smtClean="0"/>
              <a:t>. </a:t>
            </a:r>
            <a:r>
              <a:rPr lang="en-US" sz="2000" dirty="0"/>
              <a:t>The germ can be used to make corn oil, and the remainder of that process creates some feed products that can be given to livestock.</a:t>
            </a:r>
          </a:p>
          <a:p>
            <a:pPr lvl="2"/>
            <a:r>
              <a:rPr lang="en-US" sz="2000" dirty="0"/>
              <a:t>The </a:t>
            </a:r>
            <a:r>
              <a:rPr lang="en-US" sz="2000" dirty="0" smtClean="0"/>
              <a:t>corn slurry </a:t>
            </a:r>
            <a:r>
              <a:rPr lang="en-US" sz="2000" dirty="0"/>
              <a:t>is finely ground. The </a:t>
            </a:r>
            <a:r>
              <a:rPr lang="en-US" sz="2000" b="1" dirty="0"/>
              <a:t>fiber</a:t>
            </a:r>
            <a:r>
              <a:rPr lang="en-US" sz="2000" dirty="0"/>
              <a:t> is then taken out using an attrition-impact mill. The fiber is used as an element in animal feeds.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9880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1397</TotalTime>
  <Words>742</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Garamond</vt:lpstr>
      <vt:lpstr>Times New Roman</vt:lpstr>
      <vt:lpstr>Organic</vt:lpstr>
      <vt:lpstr>Ethanol Production</vt:lpstr>
      <vt:lpstr>Fermentation Process</vt:lpstr>
      <vt:lpstr>Fermentation Process</vt:lpstr>
      <vt:lpstr>Fermentation process</vt:lpstr>
      <vt:lpstr>Fermentation process – starch dry mill</vt:lpstr>
      <vt:lpstr>Fermentation process - starch dry mill</vt:lpstr>
      <vt:lpstr>Fermentation process - starch dry mill</vt:lpstr>
      <vt:lpstr>PowerPoint Presentation</vt:lpstr>
      <vt:lpstr>Fermentation process – starch wet mill</vt:lpstr>
      <vt:lpstr>Fermentation process – starch wet mill</vt:lpstr>
      <vt:lpstr>Wet-mill process</vt:lpstr>
      <vt:lpstr>Fermentation process - cellulose</vt:lpstr>
      <vt:lpstr>Fermentation process - cellulose</vt:lpstr>
      <vt:lpstr>Fermentation process - corn</vt:lpstr>
      <vt:lpstr>Fermentation process - cellulose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Iowans with a focus on youth regarding  the breadth and global significance of agriculture.</dc:title>
  <dc:creator>Will Fett</dc:creator>
  <cp:lastModifiedBy>Will Fett</cp:lastModifiedBy>
  <cp:revision>58</cp:revision>
  <cp:lastPrinted>2015-02-23T11:22:58Z</cp:lastPrinted>
  <dcterms:created xsi:type="dcterms:W3CDTF">2015-02-17T22:12:25Z</dcterms:created>
  <dcterms:modified xsi:type="dcterms:W3CDTF">2015-11-17T21:36:06Z</dcterms:modified>
</cp:coreProperties>
</file>